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81" r:id="rId6"/>
    <p:sldId id="264" r:id="rId7"/>
    <p:sldId id="263" r:id="rId8"/>
    <p:sldId id="272" r:id="rId9"/>
    <p:sldId id="286" r:id="rId10"/>
    <p:sldId id="287" r:id="rId11"/>
    <p:sldId id="283" r:id="rId12"/>
    <p:sldId id="284" r:id="rId13"/>
    <p:sldId id="266" r:id="rId14"/>
    <p:sldId id="267" r:id="rId15"/>
    <p:sldId id="268" r:id="rId16"/>
    <p:sldId id="279" r:id="rId17"/>
    <p:sldId id="270" r:id="rId18"/>
    <p:sldId id="269" r:id="rId19"/>
    <p:sldId id="271" r:id="rId20"/>
    <p:sldId id="288" r:id="rId21"/>
    <p:sldId id="276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1865B-7033-4A79-8C0D-3CBA9BD227EF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A0467-A60C-4239-8441-41513E1AE8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41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A0467-A60C-4239-8441-41513E1AE86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37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1683" name="Slide Number Placeholder 3"/>
          <p:cNvSpPr txBox="1">
            <a:spLocks noGrp="1"/>
          </p:cNvSpPr>
          <p:nvPr/>
        </p:nvSpPr>
        <p:spPr bwMode="auto">
          <a:xfrm>
            <a:off x="3885579" y="8684927"/>
            <a:ext cx="2970869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5" rIns="91408" bIns="45705" anchor="b"/>
          <a:lstStyle/>
          <a:p>
            <a:pPr algn="r" defTabSz="914345" fontAlgn="base">
              <a:spcBef>
                <a:spcPct val="0"/>
              </a:spcBef>
              <a:spcAft>
                <a:spcPct val="0"/>
              </a:spcAft>
            </a:pPr>
            <a:fld id="{9BEB5BD0-E60E-47F2-AAAA-6749CF194ACB}" type="slidenum">
              <a:rPr lang="en-US" sz="1200">
                <a:solidFill>
                  <a:prstClr val="black"/>
                </a:solidFill>
                <a:latin typeface="Arial" charset="0"/>
              </a:rPr>
              <a:pPr algn="r" defTabSz="914345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66044D-FD0E-48BE-85DA-81DE98DBA78D}" type="slidenum">
              <a:rPr lang="en-US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3885579" y="8684930"/>
            <a:ext cx="2970869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9" tIns="45690" rIns="91379" bIns="45690" anchor="b"/>
          <a:lstStyle/>
          <a:p>
            <a:pPr algn="r" defTabSz="914049"/>
            <a:fld id="{17AB5F49-1F77-4C50-BCF5-FA5005A08703}" type="slidenum">
              <a:rPr lang="en-US" sz="1200">
                <a:latin typeface="Calibri" pitchFamily="34" charset="0"/>
              </a:rPr>
              <a:pPr algn="r" defTabSz="914049"/>
              <a:t>10</a:t>
            </a:fld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89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3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681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1A63A-5D64-4F88-9F45-FE98CA61C93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B77B2-EE5B-4441-A243-1C4CF89954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631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1BE79-1BAC-4BC7-99FC-35583B50B86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490A7-3B29-40E9-A2BD-0A059A0EA6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46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CAA1E-12B3-48B1-ABF0-5CBF2BC9D7B4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FE037-5E21-4E14-9BE7-4107C34060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604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847B-5D72-4773-82C5-25A82BD17A8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C60BF-2470-4129-A4AB-1302AD11B3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1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7BFE1-E540-43D0-8AF1-39989DB1601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25284-5B25-467D-BBF2-D75258F302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77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0946-0CD8-4D99-A915-6FE6C12CF7A4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DDEBD-79CF-4699-AE35-D4354A9D18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55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 userDrawn="1"/>
        </p:nvGrpSpPr>
        <p:grpSpPr bwMode="auto">
          <a:xfrm>
            <a:off x="0" y="5451475"/>
            <a:ext cx="9144000" cy="1330325"/>
            <a:chOff x="0" y="5451475"/>
            <a:chExt cx="9144000" cy="1330325"/>
          </a:xfrm>
        </p:grpSpPr>
        <p:pic>
          <p:nvPicPr>
            <p:cNvPr id="3" name="Picture 6" descr="footer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451475"/>
              <a:ext cx="9144000" cy="1330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5200" y="6153150"/>
              <a:ext cx="2676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29200" y="6172200"/>
              <a:ext cx="2390775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38325" y="6096000"/>
              <a:ext cx="2505075" cy="62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F767-2A21-48C8-84EA-171252EDA63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E629A-A7CD-4C5B-8E8B-65DF268A89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40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D6406-D4D2-4B22-8ECF-3B8E2505CCB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47242-0EB8-4EF8-856F-243B0B6A54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78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AB8B4-918F-4F46-8FA9-DFE84F9D3F84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DE6BE-9402-4087-9F70-3400C6CF08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06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37F88-2114-4E93-9B5E-2D0418989CA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1B109-850B-4B3C-ABC7-7535D0FBEDF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23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10F98-B9D7-4E40-B0B6-56E3261EE21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F4AF5-6B62-406D-AC09-E6B87DF6346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528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D2249-9EA7-4ECC-87C9-CFA1799920B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27BA9-441E-47E8-974D-220AB08837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17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A39BC-113C-40E2-A90C-B60E56B4AA2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0502-5BC4-4E55-92F6-B1C81D999B0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838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010A2-8EBA-4C1F-9159-15B10FD1B92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37318-6D71-4E83-9AD4-C81748DB0B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9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64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0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11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12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0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59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10711-A43C-4DB7-8705-ED26C54DF4E5}" type="datetimeFigureOut">
              <a:rPr lang="en-US" smtClean="0"/>
              <a:t>2/19/2012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79784-FFF4-4011-BD20-CDD7F04193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4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7434F9-FE78-461C-9923-CCAA20C212D3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2/19/2012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E28404-B6AC-4544-BD29-D3B45C12FC5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3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hyperlink" Target="http://www.drugstore.com/frederic-fekkai/qxb44840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jpe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jpeg"/><Relationship Id="rId28" Type="http://schemas.openxmlformats.org/officeDocument/2006/relationships/image" Target="../media/image34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pinterest.com/debramacki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interest.com/pinmydesk/new-york-fashion-week-picks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mblogmagazine.com/index/2011/12/lands-end-talks-working-with-pinterest/" TargetMode="External"/><Relationship Id="rId2" Type="http://schemas.openxmlformats.org/officeDocument/2006/relationships/hyperlink" Target="http://tartecosmetics.com/blog/2012/01/17/congratulations-to-our-pinning-on-the-glitz-with-tarte-sweepstakes-winner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pinterest.com/beautydot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tvr.com/news/wtvr-the-sticking-interest-in-pinterest-20120122,0,7043561.stor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ashable.com/2011/12/22/pinterest-vide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ashable.com/2012/01/09/the-top-brands-on-pinteres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657600"/>
            <a:ext cx="7772400" cy="1752600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The surprise smash-hit social networking site of 2011 wasn’t Twitter, Tumblr or Google+. </a:t>
            </a:r>
            <a:r>
              <a:rPr lang="en-US" sz="2400" dirty="0" smtClean="0"/>
              <a:t> Pinterest has </a:t>
            </a:r>
            <a:r>
              <a:rPr lang="en-US" sz="2400" dirty="0"/>
              <a:t>skyrocketed into the top ten most visited social networks of the past year and continues to gain traction and </a:t>
            </a:r>
            <a:r>
              <a:rPr lang="en-US" sz="2400" dirty="0" smtClean="0"/>
              <a:t>popularity.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28405"/>
            <a:ext cx="4662237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12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1440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WE HAVE DEEP DIRECT RELATIONSHIPS WITH  PRESTIGUE BRANDS.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381000" y="17018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7500"/>
              </a:spcBef>
              <a:buClr>
                <a:schemeClr val="tx1"/>
              </a:buClr>
            </a:pPr>
            <a:endParaRPr lang="en-US" dirty="0" smtClean="0"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pic>
        <p:nvPicPr>
          <p:cNvPr id="32771" name="Picture 6" descr="foo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27675"/>
            <a:ext cx="91440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5"/>
          <p:cNvGrpSpPr/>
          <p:nvPr/>
        </p:nvGrpSpPr>
        <p:grpSpPr>
          <a:xfrm>
            <a:off x="990600" y="1295400"/>
            <a:ext cx="6934200" cy="4733581"/>
            <a:chOff x="1066800" y="1447800"/>
            <a:chExt cx="6934200" cy="4733581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5400" y="1447800"/>
              <a:ext cx="914400" cy="987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0600" y="2514600"/>
              <a:ext cx="126724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76800" y="1600200"/>
              <a:ext cx="914400" cy="781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2438400"/>
              <a:ext cx="134827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953000" y="3962399"/>
              <a:ext cx="914400" cy="471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53000" y="3124200"/>
              <a:ext cx="914400" cy="770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705600" y="4572000"/>
              <a:ext cx="1154783" cy="1000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48000" y="2590800"/>
              <a:ext cx="1219200" cy="319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00400" y="1447800"/>
              <a:ext cx="929320" cy="846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048000" y="5715000"/>
              <a:ext cx="990600" cy="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048000" y="4800600"/>
              <a:ext cx="914400" cy="956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781800" y="3048000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477000" y="4038600"/>
              <a:ext cx="1524000" cy="294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8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971800" y="4038600"/>
              <a:ext cx="1295400" cy="381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9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200400" y="3048000"/>
              <a:ext cx="610082" cy="94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295400" y="4953000"/>
              <a:ext cx="914400" cy="888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24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66800" y="5867400"/>
              <a:ext cx="1447800" cy="313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066800" y="4114800"/>
              <a:ext cx="127819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371600" y="3048000"/>
              <a:ext cx="537702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6" name="Picture 6" descr="http://t3.gstatic.com/images?q=tbn:ANd9GcS3kpFBxOkbQb4x95bD3qaXy8Pgt58t-2Y7uocDMGXWhq3izWLADw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477000" y="2209800"/>
            <a:ext cx="1524000" cy="628651"/>
          </a:xfrm>
          <a:prstGeom prst="rect">
            <a:avLst/>
          </a:prstGeom>
          <a:noFill/>
        </p:spPr>
      </p:pic>
      <p:pic>
        <p:nvPicPr>
          <p:cNvPr id="33" name="Picture 4" descr="Donna Karan Cashmere Mist Luxe Edition Eau de Parfum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553200" y="1276350"/>
            <a:ext cx="1162050" cy="1162050"/>
          </a:xfrm>
          <a:prstGeom prst="rect">
            <a:avLst/>
          </a:prstGeom>
          <a:noFill/>
        </p:spPr>
      </p:pic>
      <p:pic>
        <p:nvPicPr>
          <p:cNvPr id="5130" name="Picture 10" descr="Fekkai Advanced Brilliant Glossing Cream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24400" y="4267200"/>
            <a:ext cx="1295400" cy="1295400"/>
          </a:xfrm>
          <a:prstGeom prst="rect">
            <a:avLst/>
          </a:prstGeom>
          <a:noFill/>
        </p:spPr>
      </p:pic>
      <p:pic>
        <p:nvPicPr>
          <p:cNvPr id="5132" name="Picture 12" descr="Fekkai Advanced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4876800" y="5565228"/>
            <a:ext cx="2197095" cy="454572"/>
          </a:xfrm>
          <a:prstGeom prst="rect">
            <a:avLst/>
          </a:prstGeom>
          <a:noFill/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400800" y="5562600"/>
            <a:ext cx="141514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Oval 29"/>
          <p:cNvSpPr/>
          <p:nvPr/>
        </p:nvSpPr>
        <p:spPr>
          <a:xfrm>
            <a:off x="304800" y="1905000"/>
            <a:ext cx="914400" cy="30480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NEW!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209800" y="1905000"/>
            <a:ext cx="914400" cy="30480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NEW!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038600" y="1905000"/>
            <a:ext cx="914400" cy="30480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NEW!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943600" y="1905000"/>
            <a:ext cx="914400" cy="30480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NEW!</a:t>
            </a:r>
            <a:endParaRPr lang="en-US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01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foo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27675"/>
            <a:ext cx="91440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0" y="304800"/>
            <a:ext cx="91440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WE ARE FOCUSED ON EDUCATIONAL AND EDITORIAL CONTENT</a:t>
            </a:r>
          </a:p>
        </p:txBody>
      </p:sp>
      <p:sp>
        <p:nvSpPr>
          <p:cNvPr id="11269" name="TextBox 12"/>
          <p:cNvSpPr txBox="1">
            <a:spLocks noChangeArrowheads="1"/>
          </p:cNvSpPr>
          <p:nvPr/>
        </p:nvSpPr>
        <p:spPr bwMode="auto">
          <a:xfrm>
            <a:off x="152400" y="1624023"/>
            <a:ext cx="3505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dirty="0">
                <a:cs typeface="Arial" pitchFamily="34" charset="0"/>
              </a:rPr>
              <a:t>Personalized Beauty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Skin care </a:t>
            </a:r>
            <a:r>
              <a:rPr lang="en-US" sz="1400" dirty="0" smtClean="0">
                <a:cs typeface="Arial" pitchFamily="34" charset="0"/>
              </a:rPr>
              <a:t>Analysis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cs typeface="Arial" pitchFamily="34" charset="0"/>
              </a:rPr>
              <a:t> Hair </a:t>
            </a:r>
            <a:r>
              <a:rPr lang="en-US" sz="1400" dirty="0">
                <a:cs typeface="Arial" pitchFamily="34" charset="0"/>
              </a:rPr>
              <a:t>care </a:t>
            </a:r>
            <a:r>
              <a:rPr lang="en-US" sz="1400" dirty="0" smtClean="0">
                <a:cs typeface="Arial" pitchFamily="34" charset="0"/>
              </a:rPr>
              <a:t>Consultation</a:t>
            </a:r>
            <a:endParaRPr lang="en-US" sz="1400" dirty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cs typeface="Arial" pitchFamily="34" charset="0"/>
              </a:rPr>
              <a:t>Shop from Your List </a:t>
            </a:r>
            <a:r>
              <a:rPr lang="en-US" sz="500" dirty="0" smtClean="0">
                <a:cs typeface="Arial" pitchFamily="34" charset="0"/>
              </a:rPr>
              <a:t>TM</a:t>
            </a:r>
            <a:endParaRPr lang="en-US" sz="500" dirty="0">
              <a:cs typeface="Arial" pitchFamily="34" charset="0"/>
            </a:endParaRPr>
          </a:p>
          <a:p>
            <a:endParaRPr lang="en-US" sz="1600" dirty="0">
              <a:cs typeface="Arial" pitchFamily="34" charset="0"/>
            </a:endParaRPr>
          </a:p>
          <a:p>
            <a:r>
              <a:rPr lang="en-US" b="1" dirty="0">
                <a:cs typeface="Arial" pitchFamily="34" charset="0"/>
              </a:rPr>
              <a:t>Expert Advice: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</a:rPr>
              <a:t>CEW Award Winners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cs typeface="Arial" pitchFamily="34" charset="0"/>
              </a:rPr>
              <a:t>Latest Trends</a:t>
            </a:r>
            <a:endParaRPr lang="en-US" sz="1400" dirty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Video library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</a:rPr>
              <a:t>Industry Insiders</a:t>
            </a:r>
            <a:endParaRPr lang="en-US" sz="1400" dirty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</a:rPr>
              <a:t>Staff picks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cs typeface="Arial" pitchFamily="34" charset="0"/>
              </a:rPr>
              <a:t> Chat </a:t>
            </a:r>
            <a:r>
              <a:rPr lang="en-US" sz="1400" dirty="0">
                <a:cs typeface="Arial" pitchFamily="34" charset="0"/>
              </a:rPr>
              <a:t>with a Beauty Advisor</a:t>
            </a:r>
          </a:p>
          <a:p>
            <a:pPr>
              <a:buFont typeface="Arial" pitchFamily="34" charset="0"/>
              <a:buChar char="•"/>
            </a:pPr>
            <a:endParaRPr lang="en-US" sz="1400" b="1" dirty="0">
              <a:cs typeface="Arial" pitchFamily="34" charset="0"/>
            </a:endParaRPr>
          </a:p>
          <a:p>
            <a:r>
              <a:rPr lang="en-US" b="1" dirty="0">
                <a:cs typeface="Arial" pitchFamily="34" charset="0"/>
              </a:rPr>
              <a:t>Shop Beauty Best Buys: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cs typeface="Arial" pitchFamily="34" charset="0"/>
              </a:rPr>
              <a:t>Gifts </a:t>
            </a:r>
            <a:r>
              <a:rPr lang="en-US" sz="1400" dirty="0">
                <a:cs typeface="Arial" pitchFamily="34" charset="0"/>
              </a:rPr>
              <a:t>with Purchase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Final Clearance		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cs typeface="Arial" pitchFamily="34" charset="0"/>
              </a:rPr>
              <a:t> Value Sets</a:t>
            </a:r>
          </a:p>
        </p:txBody>
      </p:sp>
      <p:pic>
        <p:nvPicPr>
          <p:cNvPr id="28674" name="Picture 2" descr="Spring 20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371601"/>
            <a:ext cx="5295900" cy="4464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75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Beauty.com Demographic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customer is an affluent, educated, career minded woman.</a:t>
            </a:r>
          </a:p>
          <a:p>
            <a:pPr lvl="1"/>
            <a:r>
              <a:rPr lang="en-US" dirty="0" smtClean="0"/>
              <a:t>96</a:t>
            </a:r>
            <a:r>
              <a:rPr lang="en-US" dirty="0"/>
              <a:t>% female </a:t>
            </a:r>
            <a:endParaRPr lang="en-US" sz="1000" dirty="0"/>
          </a:p>
          <a:p>
            <a:pPr lvl="1"/>
            <a:r>
              <a:rPr lang="en-US" dirty="0"/>
              <a:t> Average </a:t>
            </a:r>
            <a:r>
              <a:rPr lang="en-US" dirty="0" smtClean="0"/>
              <a:t>age is 38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verage </a:t>
            </a:r>
            <a:r>
              <a:rPr lang="en-US" dirty="0"/>
              <a:t>household </a:t>
            </a:r>
            <a:r>
              <a:rPr lang="en-US" dirty="0" smtClean="0"/>
              <a:t>income $</a:t>
            </a:r>
            <a:r>
              <a:rPr lang="en-US" dirty="0"/>
              <a:t>100,000+ </a:t>
            </a:r>
            <a:endParaRPr lang="en-US" sz="1000" dirty="0"/>
          </a:p>
          <a:p>
            <a:pPr lvl="1"/>
            <a:r>
              <a:rPr lang="en-US" dirty="0"/>
              <a:t> 82% college </a:t>
            </a:r>
            <a:r>
              <a:rPr lang="en-US" dirty="0" smtClean="0"/>
              <a:t>educated</a:t>
            </a:r>
            <a:endParaRPr lang="en-US" sz="1000" dirty="0"/>
          </a:p>
          <a:p>
            <a:pPr lvl="1"/>
            <a:r>
              <a:rPr lang="en-US" dirty="0"/>
              <a:t> More than 65% work full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Pinterest Plans for Beauty.com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5 boards dedicated to primary categories (hair, skin-care, makeup, accessories, nails)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 </a:t>
            </a:r>
            <a:r>
              <a:rPr lang="en-US" sz="2800" dirty="0"/>
              <a:t>5-6 </a:t>
            </a:r>
            <a:r>
              <a:rPr lang="en-US" sz="2800" dirty="0" smtClean="0"/>
              <a:t>other </a:t>
            </a:r>
            <a:r>
              <a:rPr lang="en-US" sz="2800" dirty="0"/>
              <a:t>boards with categories like </a:t>
            </a:r>
            <a:endParaRPr lang="en-US" sz="2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how-to’s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red </a:t>
            </a:r>
            <a:r>
              <a:rPr lang="en-US" sz="2400" dirty="0"/>
              <a:t>carpet </a:t>
            </a:r>
            <a:r>
              <a:rPr lang="en-US" sz="2400" dirty="0" smtClean="0"/>
              <a:t>looks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date night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expert picks</a:t>
            </a:r>
            <a:r>
              <a:rPr lang="en-US" sz="2400" dirty="0"/>
              <a:t> </a:t>
            </a:r>
            <a:r>
              <a:rPr lang="en-US" sz="2400" dirty="0" smtClean="0"/>
              <a:t>&amp; celebrity picks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new </a:t>
            </a:r>
            <a:r>
              <a:rPr lang="en-US" sz="2400" dirty="0"/>
              <a:t>look </a:t>
            </a:r>
            <a:r>
              <a:rPr lang="en-US" sz="2400" dirty="0" smtClean="0"/>
              <a:t>Friday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c</a:t>
            </a:r>
            <a:r>
              <a:rPr lang="en-US" sz="2400" dirty="0" smtClean="0"/>
              <a:t>olor trends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As events like Fashion Week or Award Season comes around, </a:t>
            </a:r>
            <a:r>
              <a:rPr lang="en-US" sz="2800" dirty="0" smtClean="0"/>
              <a:t>create new boards </a:t>
            </a:r>
            <a:r>
              <a:rPr lang="en-US" sz="2800" dirty="0"/>
              <a:t>for </a:t>
            </a:r>
            <a:r>
              <a:rPr lang="en-US" sz="2800" dirty="0" smtClean="0"/>
              <a:t>these events</a:t>
            </a:r>
            <a:endParaRPr lang="en-US" sz="2800" dirty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4267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</a:t>
            </a:r>
            <a:r>
              <a:rPr lang="en-US" sz="2800" dirty="0"/>
              <a:t>to’s can include</a:t>
            </a:r>
            <a:r>
              <a:rPr lang="en-US" sz="2800" dirty="0" smtClean="0"/>
              <a:t>: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dirty="0"/>
              <a:t>wedding </a:t>
            </a:r>
            <a:r>
              <a:rPr lang="en-US" sz="2000" dirty="0" smtClean="0"/>
              <a:t>looks</a:t>
            </a:r>
          </a:p>
          <a:p>
            <a:pPr lvl="1"/>
            <a:r>
              <a:rPr lang="en-US" sz="2000" dirty="0" smtClean="0"/>
              <a:t>date </a:t>
            </a:r>
            <a:r>
              <a:rPr lang="en-US" sz="2000" dirty="0"/>
              <a:t>night </a:t>
            </a:r>
            <a:r>
              <a:rPr lang="en-US" sz="2000" dirty="0" smtClean="0"/>
              <a:t>looks,</a:t>
            </a:r>
          </a:p>
          <a:p>
            <a:pPr lvl="1"/>
            <a:r>
              <a:rPr lang="en-US" sz="2000" dirty="0" smtClean="0"/>
              <a:t>hair tutorials</a:t>
            </a:r>
          </a:p>
          <a:p>
            <a:pPr lvl="1"/>
            <a:r>
              <a:rPr lang="en-US" sz="2000" dirty="0" smtClean="0"/>
              <a:t>skin </a:t>
            </a:r>
            <a:r>
              <a:rPr lang="en-US" sz="2000" dirty="0"/>
              <a:t>care </a:t>
            </a:r>
            <a:r>
              <a:rPr lang="en-US" sz="2000" dirty="0" smtClean="0"/>
              <a:t>regimens,</a:t>
            </a:r>
          </a:p>
          <a:p>
            <a:pPr lvl="1"/>
            <a:r>
              <a:rPr lang="en-US" sz="2000" dirty="0" smtClean="0"/>
              <a:t>nail looks</a:t>
            </a:r>
          </a:p>
          <a:p>
            <a:pPr lvl="1"/>
            <a:r>
              <a:rPr lang="en-US" sz="2000" dirty="0" smtClean="0"/>
              <a:t>sunglasses </a:t>
            </a:r>
            <a:r>
              <a:rPr lang="en-US" sz="2000" dirty="0"/>
              <a:t>with face </a:t>
            </a:r>
            <a:r>
              <a:rPr lang="en-US" sz="2000" dirty="0" smtClean="0"/>
              <a:t>shapes</a:t>
            </a:r>
          </a:p>
          <a:p>
            <a:r>
              <a:rPr lang="en-US" sz="2800" dirty="0" smtClean="0"/>
              <a:t>Publish daily/weekly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6372"/>
            <a:ext cx="4191000" cy="455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99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Picks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724400" cy="4525963"/>
          </a:xfrm>
        </p:spPr>
        <p:txBody>
          <a:bodyPr/>
          <a:lstStyle/>
          <a:p>
            <a:r>
              <a:rPr lang="en-US" sz="2800" dirty="0" smtClean="0"/>
              <a:t>Celebrity make-up artist Debra Macki 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://pinterest.com/debramacki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876675" cy="443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8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 Week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fontScale="92500" lnSpcReduction="10000"/>
          </a:bodyPr>
          <a:lstStyle/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Use Picframe to put multiple photos into one (hair look, nail look, etc) for one photo that’s easy to repin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Use Phonto to add text to the pictures for easy </a:t>
            </a:r>
            <a:r>
              <a:rPr lang="en-US" sz="2800" dirty="0" smtClean="0"/>
              <a:t>repining</a:t>
            </a:r>
            <a:endParaRPr lang="en-US" sz="2800" dirty="0"/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Shanti to attend show and pin live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49" y="1600200"/>
            <a:ext cx="3548062" cy="4038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0" y="5486400"/>
            <a:ext cx="3396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http://pinterest.com/pinmydesk/new-york-fashion-week-picks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dirty="0" smtClean="0"/>
              <a:t>Repinning </a:t>
            </a:r>
            <a:r>
              <a:rPr lang="en-US" sz="5100" dirty="0"/>
              <a:t>our followers’ images as well as </a:t>
            </a:r>
            <a:r>
              <a:rPr lang="en-US" sz="5100" dirty="0" smtClean="0"/>
              <a:t>brands/bloggers </a:t>
            </a:r>
            <a:r>
              <a:rPr lang="en-US" sz="5100" dirty="0"/>
              <a:t>we follow will be a strong part of community building </a:t>
            </a:r>
            <a:endParaRPr lang="en-US" sz="5100" dirty="0" smtClean="0"/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5100" dirty="0" smtClean="0"/>
              <a:t>Shanti</a:t>
            </a:r>
            <a:r>
              <a:rPr lang="en-US" sz="5100" dirty="0"/>
              <a:t>, Sam, Andrea and Tanya </a:t>
            </a:r>
            <a:r>
              <a:rPr lang="en-US" sz="5100" dirty="0" smtClean="0"/>
              <a:t>in </a:t>
            </a:r>
            <a:r>
              <a:rPr lang="en-US" sz="5100" dirty="0"/>
              <a:t>charge of finding </a:t>
            </a:r>
            <a:r>
              <a:rPr lang="en-US" sz="5100" dirty="0" smtClean="0"/>
              <a:t>content </a:t>
            </a:r>
            <a:r>
              <a:rPr lang="en-US" sz="5100" dirty="0"/>
              <a:t>and posting regularly with products, blogs, press items, </a:t>
            </a:r>
            <a:r>
              <a:rPr lang="en-US" sz="5100" dirty="0" smtClean="0"/>
              <a:t>etc. </a:t>
            </a:r>
            <a:r>
              <a:rPr lang="en-US" sz="5100" dirty="0"/>
              <a:t>that fit into </a:t>
            </a:r>
            <a:r>
              <a:rPr lang="en-US" sz="5100" dirty="0" smtClean="0"/>
              <a:t>targeted categories 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en-US" sz="5100" dirty="0" smtClean="0"/>
              <a:t>Besides </a:t>
            </a:r>
            <a:r>
              <a:rPr lang="en-US" sz="5100" dirty="0"/>
              <a:t>posting product images to our page for commerce purposes, the following content-heavy pages are the types that we’ll </a:t>
            </a:r>
            <a:r>
              <a:rPr lang="en-US" sz="5100" dirty="0" smtClean="0"/>
              <a:t>also want </a:t>
            </a:r>
            <a:r>
              <a:rPr lang="en-US" sz="5100" dirty="0"/>
              <a:t>to </a:t>
            </a:r>
            <a:r>
              <a:rPr lang="en-US" sz="5100" dirty="0" smtClean="0"/>
              <a:t>pin</a:t>
            </a:r>
            <a:r>
              <a:rPr lang="en-US" sz="5100" dirty="0"/>
              <a:t>:</a:t>
            </a:r>
          </a:p>
          <a:p>
            <a:pPr lvl="1"/>
            <a:r>
              <a:rPr lang="en-US" sz="3800" dirty="0"/>
              <a:t>Trends </a:t>
            </a:r>
            <a:r>
              <a:rPr lang="en-US" sz="3800" dirty="0" smtClean="0"/>
              <a:t>pages</a:t>
            </a:r>
            <a:endParaRPr lang="en-US" sz="3800" dirty="0"/>
          </a:p>
          <a:p>
            <a:pPr lvl="1"/>
            <a:r>
              <a:rPr lang="en-US" sz="3800" dirty="0"/>
              <a:t>Expert picks</a:t>
            </a:r>
          </a:p>
          <a:p>
            <a:pPr lvl="1"/>
            <a:r>
              <a:rPr lang="en-US" sz="3800" dirty="0"/>
              <a:t>Staff picks</a:t>
            </a:r>
          </a:p>
          <a:p>
            <a:pPr lvl="1"/>
            <a:r>
              <a:rPr lang="en-US" sz="3800" dirty="0"/>
              <a:t>How to videos </a:t>
            </a:r>
          </a:p>
          <a:p>
            <a:pPr lvl="1"/>
            <a:r>
              <a:rPr lang="en-US" sz="3800" dirty="0"/>
              <a:t>Fashion week coverage</a:t>
            </a:r>
          </a:p>
          <a:p>
            <a:pPr lvl="1"/>
            <a:r>
              <a:rPr lang="en-US" sz="3800" dirty="0"/>
              <a:t>What’s in/what’s 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Fan Acquisition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Target </a:t>
            </a:r>
            <a:r>
              <a:rPr lang="en-US" sz="2800" dirty="0"/>
              <a:t>current fan bases from Facebook, </a:t>
            </a:r>
            <a:r>
              <a:rPr lang="en-US" sz="2800" dirty="0" smtClean="0"/>
              <a:t>Twitter &amp; Email by </a:t>
            </a:r>
            <a:r>
              <a:rPr lang="en-US" sz="2800" dirty="0"/>
              <a:t>p</a:t>
            </a:r>
            <a:r>
              <a:rPr lang="en-US" sz="2800" dirty="0" smtClean="0"/>
              <a:t>osting </a:t>
            </a:r>
            <a:r>
              <a:rPr lang="en-US" sz="2800" dirty="0"/>
              <a:t>links to </a:t>
            </a:r>
            <a:r>
              <a:rPr lang="en-US" sz="2800" dirty="0" smtClean="0"/>
              <a:t>the Beauty.com Pinterest profile</a:t>
            </a:r>
            <a:endParaRPr lang="en-US" sz="2800" dirty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“Pinning” contests </a:t>
            </a:r>
            <a:endParaRPr lang="en-US" sz="2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Tarte Cosmetics </a:t>
            </a:r>
            <a:r>
              <a:rPr lang="en-US" sz="2400" u="sng" dirty="0" smtClean="0">
                <a:hlinkClick r:id="rId2"/>
              </a:rPr>
              <a:t>http</a:t>
            </a:r>
            <a:r>
              <a:rPr lang="en-US" sz="2400" u="sng" dirty="0">
                <a:hlinkClick r:id="rId2"/>
              </a:rPr>
              <a:t>://tartecosmetics.com/blog/2012/01/17/congratulations-to-our-pinning-on-the-glitz-with-tarte-sweepstakes-winners</a:t>
            </a:r>
            <a:r>
              <a:rPr lang="en-US" sz="2400" u="sng" dirty="0" smtClean="0">
                <a:hlinkClick r:id="rId2"/>
              </a:rPr>
              <a:t>/</a:t>
            </a:r>
            <a:r>
              <a:rPr lang="en-US" sz="2400" dirty="0" smtClean="0"/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Lands</a:t>
            </a:r>
            <a:r>
              <a:rPr lang="en-US" sz="2400" dirty="0"/>
              <a:t>’ End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100" dirty="0" smtClean="0">
                <a:hlinkClick r:id="rId3"/>
              </a:rPr>
              <a:t>Pin </a:t>
            </a:r>
            <a:r>
              <a:rPr lang="en-US" sz="2100" dirty="0">
                <a:hlinkClick r:id="rId3"/>
              </a:rPr>
              <a:t>It to Win </a:t>
            </a:r>
            <a:r>
              <a:rPr lang="en-US" sz="2100" dirty="0" smtClean="0">
                <a:hlinkClick r:id="rId3"/>
              </a:rPr>
              <a:t>It</a:t>
            </a:r>
            <a:r>
              <a:rPr lang="en-US" sz="2100" dirty="0"/>
              <a:t> </a:t>
            </a:r>
            <a:r>
              <a:rPr lang="en-US" sz="2100" dirty="0" smtClean="0"/>
              <a:t>contest, participants </a:t>
            </a:r>
            <a:r>
              <a:rPr lang="en-US" sz="2100" dirty="0"/>
              <a:t>were encouraged to browse the Lands’ End site, create pins of items they liked and the most creative and stylish entries won </a:t>
            </a:r>
            <a:r>
              <a:rPr lang="en-US" sz="2100" dirty="0" smtClean="0"/>
              <a:t>$</a:t>
            </a:r>
            <a:r>
              <a:rPr lang="en-US" sz="2100" dirty="0"/>
              <a:t>250 of shopping </a:t>
            </a:r>
            <a:r>
              <a:rPr lang="en-US" sz="2100" dirty="0" smtClean="0"/>
              <a:t>vouchers.</a:t>
            </a:r>
            <a:endParaRPr lang="en-US" sz="2100" b="1" dirty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Build </a:t>
            </a:r>
            <a:r>
              <a:rPr lang="en-US" sz="2800" dirty="0"/>
              <a:t>strong relationships in the Pinterest community through repining, “liking” and following </a:t>
            </a:r>
            <a:endParaRPr lang="en-US" sz="28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Add a “Pin it” button to Beauty.com pages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5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Beauty.com 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419600"/>
            <a:ext cx="6705600" cy="533400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>
                <a:hlinkClick r:id="rId2"/>
              </a:rPr>
              <a:t>http://pinterest.com/beautydotcom/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458200" cy="250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2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Pinterest?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Pinterest is photo sharing website and app where users create and manage theme-based image collections or “Boards”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Users create “Boards” like Places I’d Like to Visit, Pretty Dresses, My Cookie Creations, etc. and post relevant photos on them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A “Pin It” bookmark is necessary to grab an image and source-link from a website to add it to your </a:t>
            </a:r>
            <a:r>
              <a:rPr lang="en-US" sz="2400" dirty="0" smtClean="0"/>
              <a:t>board</a:t>
            </a:r>
            <a:r>
              <a:rPr lang="en-US" sz="2400" dirty="0"/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Users can view and follow collections others have created.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Users may also “Repin” items from other people’s boards.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Like twitter, there are "followers."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Like Facebook, users can "like" images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hlinkClick r:id="rId2"/>
              </a:rPr>
              <a:t>http://www.wtvr.com/news/wtvr-the-sticking-interest-in-pinterest-20120122,0,7043561.story</a:t>
            </a: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45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Engagement</a:t>
            </a:r>
          </a:p>
          <a:p>
            <a:r>
              <a:rPr lang="en-US" dirty="0" smtClean="0"/>
              <a:t>Traffic to Beauty.com</a:t>
            </a:r>
          </a:p>
          <a:p>
            <a:r>
              <a:rPr lang="en-US" dirty="0" smtClean="0"/>
              <a:t>SEO?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4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SEO &amp; Pinterest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76400"/>
            <a:ext cx="49530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Currently, the links that are included when someone pins a page are “do-follow</a:t>
            </a:r>
            <a:r>
              <a:rPr lang="en-US" sz="2000" dirty="0" smtClean="0"/>
              <a:t>,”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For each </a:t>
            </a:r>
            <a:r>
              <a:rPr lang="en-US" sz="2000" dirty="0" smtClean="0"/>
              <a:t>image </a:t>
            </a:r>
            <a:r>
              <a:rPr lang="en-US" sz="2000" dirty="0"/>
              <a:t>you pin, a</a:t>
            </a:r>
            <a:r>
              <a:rPr lang="en-US" sz="2000" dirty="0" smtClean="0"/>
              <a:t>dd </a:t>
            </a:r>
            <a:r>
              <a:rPr lang="en-US" sz="2000" dirty="0"/>
              <a:t>a description, </a:t>
            </a:r>
            <a:r>
              <a:rPr lang="en-US" sz="2000" dirty="0" smtClean="0"/>
              <a:t>containing </a:t>
            </a:r>
            <a:r>
              <a:rPr lang="en-US" sz="2000" dirty="0"/>
              <a:t>key phrases in an authentic way.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The </a:t>
            </a:r>
            <a:r>
              <a:rPr lang="en-US" sz="2000" dirty="0"/>
              <a:t>more repins you get, the more links you will have, since a repin keeps the source link attribute with the image</a:t>
            </a:r>
            <a:r>
              <a:rPr lang="en-US" sz="20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Increased traffic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Potentially valuable social media signals</a:t>
            </a:r>
            <a:endParaRPr lang="en-US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182" y="1524000"/>
            <a:ext cx="3248025" cy="4404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7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Work began in December 2009 after raising $10 million in its Series A funding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 </a:t>
            </a:r>
            <a:r>
              <a:rPr lang="en-US" sz="2000" dirty="0"/>
              <a:t>A</a:t>
            </a:r>
            <a:r>
              <a:rPr lang="en-US" sz="2000" dirty="0" smtClean="0"/>
              <a:t>chieved closed beta status in March 2010.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Proceeded to operate in invitation-only open beta but eventually made registration possible after an email request.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On August 16, 2011, Time Magazine published Pinterest in its "50 Best Websites of 2011" column.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In October 2011, the company secured $27 million in funding from Andreessen Horowitz, which valued the company at $200 million.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In December 2011, the site entered the top 10 social networks according to Hitwise data with 11 million total visits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7202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Pinterest Traffic Surpasses Flickr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" y="1905000"/>
            <a:ext cx="8274094" cy="298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5105400"/>
            <a:ext cx="7397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According to Google trends, Pinterest has now surpassed other popular image-sharing sites like </a:t>
            </a:r>
            <a:r>
              <a:rPr lang="en-US" sz="2400" dirty="0" smtClean="0"/>
              <a:t>Flickr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397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Pinterest 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799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 smtClean="0"/>
              <a:t>Users are approximately 59% women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 smtClean="0"/>
              <a:t>Typical ages range between 25 and 44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 smtClean="0"/>
              <a:t>Appeals </a:t>
            </a:r>
            <a:r>
              <a:rPr lang="en-US" sz="3100" dirty="0"/>
              <a:t>more to educated Caucasians under the age of 35 who have incomes between $</a:t>
            </a:r>
            <a:r>
              <a:rPr lang="en-US" sz="3100" dirty="0" smtClean="0"/>
              <a:t>30,000-100,000 (Alexa).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 smtClean="0"/>
              <a:t>Approximately </a:t>
            </a:r>
            <a:r>
              <a:rPr lang="en-US" sz="3100" dirty="0"/>
              <a:t>77% of visitors are in the United </a:t>
            </a:r>
            <a:r>
              <a:rPr lang="en-US" sz="3100" dirty="0" smtClean="0"/>
              <a:t>States, particularly the NE and SW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 smtClean="0">
                <a:hlinkClick r:id="rId2"/>
              </a:rPr>
              <a:t>http</a:t>
            </a:r>
            <a:r>
              <a:rPr lang="en-US" sz="3100" dirty="0">
                <a:hlinkClick r:id="rId2"/>
              </a:rPr>
              <a:t>://mashable.com/2011/12/22/pinterest-video/</a:t>
            </a:r>
            <a:endParaRPr lang="en-US" sz="3100" dirty="0"/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1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162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Using Pinterest for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27237"/>
            <a:ext cx="4038600" cy="4525963"/>
          </a:xfrm>
        </p:spPr>
        <p:txBody>
          <a:bodyPr>
            <a:noAutofit/>
          </a:bodyPr>
          <a:lstStyle/>
          <a:p>
            <a:pPr marL="400050"/>
            <a:r>
              <a:rPr lang="en-US" sz="2200" dirty="0" smtClean="0"/>
              <a:t>Wedding </a:t>
            </a:r>
            <a:r>
              <a:rPr lang="en-US" sz="2200" dirty="0"/>
              <a:t>themed</a:t>
            </a:r>
          </a:p>
          <a:p>
            <a:pPr marL="400050"/>
            <a:r>
              <a:rPr lang="en-US" sz="2200" dirty="0"/>
              <a:t>Technology</a:t>
            </a:r>
          </a:p>
          <a:p>
            <a:pPr marL="400050"/>
            <a:r>
              <a:rPr lang="en-US" sz="2200" dirty="0"/>
              <a:t>Sports</a:t>
            </a:r>
          </a:p>
          <a:p>
            <a:pPr marL="400050"/>
            <a:r>
              <a:rPr lang="en-US" sz="2200" dirty="0"/>
              <a:t>Healthcare</a:t>
            </a:r>
          </a:p>
          <a:p>
            <a:pPr marL="400050"/>
            <a:r>
              <a:rPr lang="en-US" sz="2200" dirty="0"/>
              <a:t>Personal Care</a:t>
            </a:r>
          </a:p>
          <a:p>
            <a:pPr marL="400050"/>
            <a:r>
              <a:rPr lang="en-US" sz="2200" dirty="0"/>
              <a:t>Home Improvement/DIY Accessories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027237"/>
            <a:ext cx="4038600" cy="4525963"/>
          </a:xfrm>
        </p:spPr>
        <p:txBody>
          <a:bodyPr>
            <a:normAutofit/>
          </a:bodyPr>
          <a:lstStyle/>
          <a:p>
            <a:r>
              <a:rPr lang="en-US" sz="2200" dirty="0"/>
              <a:t>Apparel  – men’s, women’s and children’s</a:t>
            </a:r>
          </a:p>
          <a:p>
            <a:pPr marL="400050"/>
            <a:r>
              <a:rPr lang="en-US" sz="2200" dirty="0"/>
              <a:t>Food/beverages, especially recipe driven</a:t>
            </a:r>
          </a:p>
          <a:p>
            <a:pPr marL="400050"/>
            <a:r>
              <a:rPr lang="en-US" sz="2200" dirty="0"/>
              <a:t>Architecture</a:t>
            </a:r>
          </a:p>
          <a:p>
            <a:pPr marL="400050"/>
            <a:r>
              <a:rPr lang="en-US" sz="2200" dirty="0"/>
              <a:t>Interior </a:t>
            </a:r>
            <a:r>
              <a:rPr lang="en-US" sz="2200" dirty="0" smtClean="0"/>
              <a:t>design</a:t>
            </a:r>
          </a:p>
          <a:p>
            <a:pPr marL="400050"/>
            <a:r>
              <a:rPr lang="en-US" sz="2200" dirty="0"/>
              <a:t>Pets</a:t>
            </a:r>
          </a:p>
          <a:p>
            <a:pPr marL="400050"/>
            <a:r>
              <a:rPr lang="en-US" sz="2200" dirty="0"/>
              <a:t>Kids products/toys</a:t>
            </a:r>
          </a:p>
          <a:p>
            <a:pPr marL="400050"/>
            <a:r>
              <a:rPr lang="en-US" sz="2200" dirty="0"/>
              <a:t>Travel</a:t>
            </a:r>
          </a:p>
          <a:p>
            <a:pPr marL="400050"/>
            <a:endParaRPr lang="en-US" sz="2000" dirty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218555"/>
            <a:ext cx="670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Visually oriented verticals are well suited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5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Best Practices for Brands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Best Practices </a:t>
            </a:r>
            <a:endParaRPr lang="en-US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Pinning from </a:t>
            </a:r>
            <a:r>
              <a:rPr lang="en-US" sz="2000" b="1" u="sng" dirty="0">
                <a:solidFill>
                  <a:srgbClr val="0070C0"/>
                </a:solidFill>
              </a:rPr>
              <a:t>various sources </a:t>
            </a:r>
            <a:r>
              <a:rPr lang="en-US" sz="2000" dirty="0"/>
              <a:t>rather than one specific site.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Repinning from </a:t>
            </a:r>
            <a:r>
              <a:rPr lang="en-US" sz="2000" b="1" u="sng" dirty="0">
                <a:solidFill>
                  <a:srgbClr val="0070C0"/>
                </a:solidFill>
              </a:rPr>
              <a:t>within the site </a:t>
            </a:r>
            <a:r>
              <a:rPr lang="en-US" sz="2000" dirty="0" smtClean="0"/>
              <a:t>is </a:t>
            </a:r>
            <a:r>
              <a:rPr lang="en-US" sz="2000" dirty="0"/>
              <a:t>how any user really builds his/her network of followers.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Creating </a:t>
            </a:r>
            <a:r>
              <a:rPr lang="en-US" sz="2000" dirty="0" smtClean="0"/>
              <a:t>a </a:t>
            </a:r>
            <a:r>
              <a:rPr lang="en-US" sz="2000" b="1" u="sng" dirty="0">
                <a:solidFill>
                  <a:srgbClr val="0070C0"/>
                </a:solidFill>
              </a:rPr>
              <a:t>few boards that cover a broad range of interests</a:t>
            </a:r>
            <a:r>
              <a:rPr lang="en-US" sz="2000" dirty="0"/>
              <a:t>, rather than maintaining a single board devoted to one topic. </a:t>
            </a:r>
          </a:p>
          <a:p>
            <a:pPr marL="0" indent="0">
              <a:buNone/>
            </a:pPr>
            <a:r>
              <a:rPr lang="en-US" b="1" dirty="0" smtClean="0"/>
              <a:t>Top Brands</a:t>
            </a:r>
          </a:p>
          <a:p>
            <a:pPr lvl="1"/>
            <a:r>
              <a:rPr lang="en-US" sz="2000" dirty="0" smtClean="0"/>
              <a:t>Pinterest </a:t>
            </a:r>
            <a:r>
              <a:rPr lang="en-US" sz="2000" dirty="0"/>
              <a:t>has identified the following brands that it believes are following the site’s “best </a:t>
            </a:r>
            <a:r>
              <a:rPr lang="en-US" sz="2000" dirty="0" smtClean="0"/>
              <a:t>practices”</a:t>
            </a:r>
            <a:r>
              <a:rPr lang="en-US" sz="2000" b="1" dirty="0" smtClean="0"/>
              <a:t> </a:t>
            </a:r>
            <a:r>
              <a:rPr lang="en-US" sz="2000" u="sng" dirty="0" smtClean="0">
                <a:hlinkClick r:id="rId2"/>
              </a:rPr>
              <a:t>http</a:t>
            </a:r>
            <a:r>
              <a:rPr lang="en-US" sz="2000" u="sng" dirty="0">
                <a:hlinkClick r:id="rId2"/>
              </a:rPr>
              <a:t>://mashable.com/2012/01/09/the-top-brands-on-pinterest</a:t>
            </a:r>
            <a:endParaRPr lang="en-US" sz="2000" dirty="0"/>
          </a:p>
          <a:p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9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 descr="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2901950"/>
            <a:ext cx="4876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992426" y="4191000"/>
            <a:ext cx="31037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Case Study</a:t>
            </a:r>
            <a:endParaRPr lang="en-US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648878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1828800" y="6096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Futura Md BT"/>
              </a:rPr>
              <a:t>DRUGSTRE.COM-</a:t>
            </a:r>
            <a:r>
              <a:rPr lang="en-US" dirty="0">
                <a:solidFill>
                  <a:schemeClr val="bg1"/>
                </a:solidFill>
                <a:latin typeface="Futura Md BT"/>
              </a:rPr>
              <a:t>  OUR PARENT COMPANY:</a:t>
            </a:r>
          </a:p>
        </p:txBody>
      </p:sp>
      <p:sp>
        <p:nvSpPr>
          <p:cNvPr id="34818" name="TextBox 6"/>
          <p:cNvSpPr txBox="1">
            <a:spLocks noChangeArrowheads="1"/>
          </p:cNvSpPr>
          <p:nvPr/>
        </p:nvSpPr>
        <p:spPr bwMode="auto">
          <a:xfrm>
            <a:off x="1828800" y="6096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Futura Md BT"/>
              </a:rPr>
              <a:t>DRUGSTORE.COM-</a:t>
            </a:r>
            <a:r>
              <a:rPr lang="en-US" dirty="0">
                <a:solidFill>
                  <a:schemeClr val="bg1"/>
                </a:solidFill>
                <a:latin typeface="Futura Md BT"/>
              </a:rPr>
              <a:t>  OUR PARENT COMPANY:</a:t>
            </a:r>
          </a:p>
        </p:txBody>
      </p:sp>
      <p:sp>
        <p:nvSpPr>
          <p:cNvPr id="34821" name="Rectangle 13"/>
          <p:cNvSpPr>
            <a:spLocks noChangeArrowheads="1"/>
          </p:cNvSpPr>
          <p:nvPr/>
        </p:nvSpPr>
        <p:spPr bwMode="auto">
          <a:xfrm>
            <a:off x="252845" y="1498580"/>
            <a:ext cx="44958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endParaRPr lang="en-US" sz="1600" dirty="0" smtClean="0"/>
          </a:p>
          <a:p>
            <a:pPr marL="457200" indent="-457200">
              <a:spcAft>
                <a:spcPts val="1200"/>
              </a:spcAft>
            </a:pPr>
            <a:r>
              <a:rPr lang="en-US" sz="2000" b="1" dirty="0" smtClean="0"/>
              <a:t>Our Growth Strategy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600" dirty="0"/>
              <a:t>Largest assortment of any single retailer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600" dirty="0" smtClean="0"/>
              <a:t>Organic growth through brand and assortment expansion.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1600" dirty="0" smtClean="0"/>
              <a:t>Leverage our knowledge of mass/clinical/spa/prestige.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.</a:t>
            </a:r>
          </a:p>
          <a:p>
            <a:pPr marL="457200" indent="-457200">
              <a:buFont typeface="Arial" charset="0"/>
              <a:buChar char="•"/>
            </a:pPr>
            <a:endParaRPr lang="en-US" sz="1600" dirty="0" smtClean="0"/>
          </a:p>
          <a:p>
            <a:pPr marL="457200" indent="-457200">
              <a:buFont typeface="Arial" charset="0"/>
              <a:buChar char="•"/>
            </a:pPr>
            <a:endParaRPr lang="en-US" sz="1500" dirty="0" smtClean="0"/>
          </a:p>
          <a:p>
            <a:pPr marL="457200" indent="-457200">
              <a:buFont typeface="Arial" charset="0"/>
              <a:buChar char="•"/>
            </a:pPr>
            <a:endParaRPr lang="en-US" sz="1500" dirty="0"/>
          </a:p>
        </p:txBody>
      </p:sp>
      <p:sp>
        <p:nvSpPr>
          <p:cNvPr id="4" name="Rectangle 3"/>
          <p:cNvSpPr/>
          <p:nvPr/>
        </p:nvSpPr>
        <p:spPr>
          <a:xfrm>
            <a:off x="0" y="304800"/>
            <a:ext cx="91440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bg1"/>
                </a:solidFill>
              </a:rPr>
              <a:t>WE HAVE CREATED A UNIQUE ONLINE BEAUTY BUSINESS. </a:t>
            </a:r>
          </a:p>
        </p:txBody>
      </p:sp>
      <p:sp>
        <p:nvSpPr>
          <p:cNvPr id="34823" name="Rectangle 16"/>
          <p:cNvSpPr>
            <a:spLocks noChangeArrowheads="1"/>
          </p:cNvSpPr>
          <p:nvPr/>
        </p:nvSpPr>
        <p:spPr bwMode="auto">
          <a:xfrm>
            <a:off x="4267200" y="3886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34824" name="Picture 6" descr="foo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388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 descr="C:\Users\kmcneill\AppData\Local\Microsoft\Windows\Temporary Internet Files\Content.Outlook\7EWQ4J88\Spring-H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78677"/>
            <a:ext cx="3200400" cy="3064723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 r="18396"/>
          <a:stretch>
            <a:fillRect/>
          </a:stretch>
        </p:blipFill>
        <p:spPr bwMode="auto">
          <a:xfrm>
            <a:off x="4343400" y="3657600"/>
            <a:ext cx="2184027" cy="213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1250" t="21875" r="25000" b="10938"/>
          <a:stretch>
            <a:fillRect/>
          </a:stretch>
        </p:blipFill>
        <p:spPr bwMode="auto">
          <a:xfrm>
            <a:off x="6629400" y="4038600"/>
            <a:ext cx="240473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777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Default Design 9">
    <a:dk1>
      <a:srgbClr val="336699"/>
    </a:dk1>
    <a:lt1>
      <a:srgbClr val="FFFFFF"/>
    </a:lt1>
    <a:dk2>
      <a:srgbClr val="000000"/>
    </a:dk2>
    <a:lt2>
      <a:srgbClr val="E3EBF1"/>
    </a:lt2>
    <a:accent1>
      <a:srgbClr val="003399"/>
    </a:accent1>
    <a:accent2>
      <a:srgbClr val="468A4B"/>
    </a:accent2>
    <a:accent3>
      <a:srgbClr val="AAAAAA"/>
    </a:accent3>
    <a:accent4>
      <a:srgbClr val="DADADA"/>
    </a:accent4>
    <a:accent5>
      <a:srgbClr val="AAADCA"/>
    </a:accent5>
    <a:accent6>
      <a:srgbClr val="3F7D43"/>
    </a:accent6>
    <a:hlink>
      <a:srgbClr val="66CCFF"/>
    </a:hlink>
    <a:folHlink>
      <a:srgbClr val="F0E5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956</Words>
  <Application>Microsoft Office PowerPoint</Application>
  <PresentationFormat>On-screen Show (4:3)</PresentationFormat>
  <Paragraphs>150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1_Default Design</vt:lpstr>
      <vt:lpstr>PowerPoint Presentation</vt:lpstr>
      <vt:lpstr>What is Pinterest?</vt:lpstr>
      <vt:lpstr>History</vt:lpstr>
      <vt:lpstr>Pinterest Traffic Surpasses Flickr</vt:lpstr>
      <vt:lpstr>Pinterest Demographics</vt:lpstr>
      <vt:lpstr>Using Pinterest for Marketing</vt:lpstr>
      <vt:lpstr>Best Practices for Brands</vt:lpstr>
      <vt:lpstr>PowerPoint Presentation</vt:lpstr>
      <vt:lpstr>PowerPoint Presentation</vt:lpstr>
      <vt:lpstr>PowerPoint Presentation</vt:lpstr>
      <vt:lpstr>PowerPoint Presentation</vt:lpstr>
      <vt:lpstr>Beauty.com Demographic</vt:lpstr>
      <vt:lpstr>Pinterest Plans for Beauty.com</vt:lpstr>
      <vt:lpstr>How To’s</vt:lpstr>
      <vt:lpstr>Expert Picks</vt:lpstr>
      <vt:lpstr>Fashion Week Strategy</vt:lpstr>
      <vt:lpstr>Content Strategy</vt:lpstr>
      <vt:lpstr>Fan Acquisition Strategy</vt:lpstr>
      <vt:lpstr>Beauty.com Boards</vt:lpstr>
      <vt:lpstr>Benefits</vt:lpstr>
      <vt:lpstr>SEO &amp; Pinterest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Pintrest</dc:title>
  <dc:creator>James</dc:creator>
  <cp:lastModifiedBy>James</cp:lastModifiedBy>
  <cp:revision>61</cp:revision>
  <dcterms:created xsi:type="dcterms:W3CDTF">2012-01-22T21:17:53Z</dcterms:created>
  <dcterms:modified xsi:type="dcterms:W3CDTF">2012-02-20T01:36:37Z</dcterms:modified>
</cp:coreProperties>
</file>